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9" r:id="rId1"/>
  </p:sldMasterIdLst>
  <p:notesMasterIdLst>
    <p:notesMasterId r:id="rId20"/>
  </p:notesMasterIdLst>
  <p:handoutMasterIdLst>
    <p:handoutMasterId r:id="rId21"/>
  </p:handoutMasterIdLst>
  <p:sldIdLst>
    <p:sldId id="458" r:id="rId2"/>
    <p:sldId id="468" r:id="rId3"/>
    <p:sldId id="470" r:id="rId4"/>
    <p:sldId id="472" r:id="rId5"/>
    <p:sldId id="471" r:id="rId6"/>
    <p:sldId id="473" r:id="rId7"/>
    <p:sldId id="474" r:id="rId8"/>
    <p:sldId id="475" r:id="rId9"/>
    <p:sldId id="469" r:id="rId10"/>
    <p:sldId id="460" r:id="rId11"/>
    <p:sldId id="459" r:id="rId12"/>
    <p:sldId id="461" r:id="rId13"/>
    <p:sldId id="462" r:id="rId14"/>
    <p:sldId id="463" r:id="rId15"/>
    <p:sldId id="464" r:id="rId16"/>
    <p:sldId id="465" r:id="rId17"/>
    <p:sldId id="466" r:id="rId18"/>
    <p:sldId id="467"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urpriya" initials="s" lastIdx="5" clrIdx="0"/>
  <p:cmAuthor id="1" name="Student" initials="S" lastIdx="18" clrIdx="1"/>
  <p:cmAuthor id="2" name="ameyphadke" initials="a" lastIdx="2" clrIdx="2"/>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3" frameSlides="1"/>
  <p:clrMru>
    <a:srgbClr val="F68D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39" autoAdjust="0"/>
    <p:restoredTop sz="92517" autoAdjust="0"/>
  </p:normalViewPr>
  <p:slideViewPr>
    <p:cSldViewPr>
      <p:cViewPr varScale="1">
        <p:scale>
          <a:sx n="118" d="100"/>
          <a:sy n="118" d="100"/>
        </p:scale>
        <p:origin x="2216" y="200"/>
      </p:cViewPr>
      <p:guideLst>
        <p:guide orient="horz" pos="2160"/>
        <p:guide pos="2880"/>
      </p:guideLst>
    </p:cSldViewPr>
  </p:slideViewPr>
  <p:outlineViewPr>
    <p:cViewPr>
      <p:scale>
        <a:sx n="33" d="100"/>
        <a:sy n="33" d="100"/>
      </p:scale>
      <p:origin x="0" y="5952"/>
    </p:cViewPr>
  </p:outlineViewPr>
  <p:notesTextViewPr>
    <p:cViewPr>
      <p:scale>
        <a:sx n="33" d="100"/>
        <a:sy n="33"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4A1ABAE-2753-6C44-A7EA-EF33E4530DD4}" type="datetimeFigureOut">
              <a:rPr lang="en-US" smtClean="0"/>
              <a:t>8/4/22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ABBDF31-5CB7-9348-A465-CA15A5980B7F}" type="slidenum">
              <a:rPr lang="en-US" smtClean="0"/>
              <a:t>‹#›</a:t>
            </a:fld>
            <a:endParaRPr lang="en-US"/>
          </a:p>
        </p:txBody>
      </p:sp>
    </p:spTree>
    <p:extLst>
      <p:ext uri="{BB962C8B-B14F-4D97-AF65-F5344CB8AC3E}">
        <p14:creationId xmlns:p14="http://schemas.microsoft.com/office/powerpoint/2010/main" val="3121681346"/>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2.tiff>
</file>

<file path=ppt/media/image3.tiff>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D7C75BE-D024-45B9-A7E2-76908F1114E6}" type="datetimeFigureOut">
              <a:rPr lang="en-US" smtClean="0"/>
              <a:pPr/>
              <a:t>8/4/22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5D0438-3FF5-4F0A-9F0A-F5D39C2D8F05}" type="slidenum">
              <a:rPr lang="en-US" smtClean="0"/>
              <a:pPr/>
              <a:t>‹#›</a:t>
            </a:fld>
            <a:endParaRPr lang="en-US"/>
          </a:p>
        </p:txBody>
      </p:sp>
    </p:spTree>
    <p:extLst>
      <p:ext uri="{BB962C8B-B14F-4D97-AF65-F5344CB8AC3E}">
        <p14:creationId xmlns:p14="http://schemas.microsoft.com/office/powerpoint/2010/main" val="8019031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FBE56A7-E7E0-DB4E-94FB-7ACE7B12A640}" type="datetime1">
              <a:rPr lang="en-US" smtClean="0"/>
              <a:t>8/4/22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313668-E756-4AF5-8027-6D071A299BAF}" type="slidenum">
              <a:rPr lang="en-US" smtClean="0"/>
              <a:pPr/>
              <a:t>‹#›</a:t>
            </a:fld>
            <a:endParaRPr lang="en-US"/>
          </a:p>
        </p:txBody>
      </p:sp>
    </p:spTree>
    <p:extLst>
      <p:ext uri="{BB962C8B-B14F-4D97-AF65-F5344CB8AC3E}">
        <p14:creationId xmlns:p14="http://schemas.microsoft.com/office/powerpoint/2010/main" val="3906489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BDA6E4-58F7-E84D-AB38-3706F46562CC}" type="datetime1">
              <a:rPr lang="en-US" smtClean="0"/>
              <a:t>8/4/22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313668-E756-4AF5-8027-6D071A299BAF}" type="slidenum">
              <a:rPr lang="en-US" smtClean="0"/>
              <a:pPr/>
              <a:t>‹#›</a:t>
            </a:fld>
            <a:endParaRPr lang="en-US"/>
          </a:p>
        </p:txBody>
      </p:sp>
      <p:cxnSp>
        <p:nvCxnSpPr>
          <p:cNvPr id="7" name="Straight Connector 6"/>
          <p:cNvCxnSpPr/>
          <p:nvPr/>
        </p:nvCxnSpPr>
        <p:spPr>
          <a:xfrm>
            <a:off x="267705" y="1494375"/>
            <a:ext cx="8659952" cy="0"/>
          </a:xfrm>
          <a:prstGeom prst="line">
            <a:avLst/>
          </a:prstGeom>
          <a:ln>
            <a:solidFill>
              <a:srgbClr val="FF66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651959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1E7E18-B953-8B48-BDBA-5EEB308ED7B7}" type="datetime1">
              <a:rPr lang="en-US" smtClean="0"/>
              <a:t>8/4/22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313668-E756-4AF5-8027-6D071A299BAF}" type="slidenum">
              <a:rPr lang="en-US" smtClean="0"/>
              <a:pPr/>
              <a:t>‹#›</a:t>
            </a:fld>
            <a:endParaRPr lang="en-US"/>
          </a:p>
        </p:txBody>
      </p:sp>
    </p:spTree>
    <p:extLst>
      <p:ext uri="{BB962C8B-B14F-4D97-AF65-F5344CB8AC3E}">
        <p14:creationId xmlns:p14="http://schemas.microsoft.com/office/powerpoint/2010/main" val="2488542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a:lvl1pPr>
          </a:lstStyle>
          <a:p>
            <a:r>
              <a:rPr lang="en-US" dirty="0"/>
              <a:t>Click to edit Master title style</a:t>
            </a:r>
          </a:p>
        </p:txBody>
      </p:sp>
      <p:sp>
        <p:nvSpPr>
          <p:cNvPr id="3" name="Content Placeholder 2"/>
          <p:cNvSpPr>
            <a:spLocks noGrp="1"/>
          </p:cNvSpPr>
          <p:nvPr>
            <p:ph idx="1"/>
          </p:nvPr>
        </p:nvSpPr>
        <p:spPr/>
        <p:txBody>
          <a:bodyPr/>
          <a:lstStyle>
            <a:lvl2pPr>
              <a:defRPr sz="2000" baseline="0"/>
            </a:lvl2pPr>
            <a:lvl3pPr>
              <a:defRPr sz="2000" baseline="0"/>
            </a:lvl3pPr>
          </a:lstStyle>
          <a:p>
            <a:pPr lvl="0"/>
            <a:r>
              <a:rPr lang="en-US" dirty="0"/>
              <a:t>Click to edit Master text styles</a:t>
            </a:r>
          </a:p>
          <a:p>
            <a:pPr lvl="1"/>
            <a:r>
              <a:rPr lang="en-US" dirty="0"/>
              <a:t>Second level</a:t>
            </a:r>
          </a:p>
          <a:p>
            <a:pPr lvl="2"/>
            <a:r>
              <a:rPr lang="en-US" dirty="0"/>
              <a:t>Third level</a:t>
            </a:r>
          </a:p>
        </p:txBody>
      </p:sp>
      <p:sp>
        <p:nvSpPr>
          <p:cNvPr id="4" name="Date Placeholder 3"/>
          <p:cNvSpPr>
            <a:spLocks noGrp="1"/>
          </p:cNvSpPr>
          <p:nvPr>
            <p:ph type="dt" sz="half" idx="10"/>
          </p:nvPr>
        </p:nvSpPr>
        <p:spPr/>
        <p:txBody>
          <a:bodyPr/>
          <a:lstStyle/>
          <a:p>
            <a:fld id="{FA50A290-4733-6049-B77D-C5BCA16BE6C0}" type="datetime1">
              <a:rPr lang="en-US" smtClean="0"/>
              <a:t>8/4/22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313668-E756-4AF5-8027-6D071A299BAF}" type="slidenum">
              <a:rPr lang="en-US" smtClean="0"/>
              <a:pPr/>
              <a:t>‹#›</a:t>
            </a:fld>
            <a:endParaRPr lang="en-US"/>
          </a:p>
        </p:txBody>
      </p:sp>
      <p:cxnSp>
        <p:nvCxnSpPr>
          <p:cNvPr id="7" name="Straight Connector 6"/>
          <p:cNvCxnSpPr/>
          <p:nvPr/>
        </p:nvCxnSpPr>
        <p:spPr>
          <a:xfrm>
            <a:off x="267705" y="1506825"/>
            <a:ext cx="8659952" cy="0"/>
          </a:xfrm>
          <a:prstGeom prst="line">
            <a:avLst/>
          </a:prstGeom>
          <a:ln>
            <a:solidFill>
              <a:srgbClr val="FF66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18181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CB3F167-88E8-7644-95EB-90125543900D}" type="datetime1">
              <a:rPr lang="en-US" smtClean="0"/>
              <a:t>8/4/22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6313668-E756-4AF5-8027-6D071A299BAF}" type="slidenum">
              <a:rPr lang="en-US" smtClean="0"/>
              <a:pPr/>
              <a:t>‹#›</a:t>
            </a:fld>
            <a:endParaRPr lang="en-US"/>
          </a:p>
        </p:txBody>
      </p:sp>
    </p:spTree>
    <p:extLst>
      <p:ext uri="{BB962C8B-B14F-4D97-AF65-F5344CB8AC3E}">
        <p14:creationId xmlns:p14="http://schemas.microsoft.com/office/powerpoint/2010/main" val="2198996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E975900-C33B-3645-9624-637468B5DC9F}" type="datetime1">
              <a:rPr lang="en-US" smtClean="0"/>
              <a:t>8/4/22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313668-E756-4AF5-8027-6D071A299BAF}" type="slidenum">
              <a:rPr lang="en-US" smtClean="0"/>
              <a:pPr/>
              <a:t>‹#›</a:t>
            </a:fld>
            <a:endParaRPr lang="en-US"/>
          </a:p>
        </p:txBody>
      </p:sp>
      <p:cxnSp>
        <p:nvCxnSpPr>
          <p:cNvPr id="8" name="Straight Connector 7"/>
          <p:cNvCxnSpPr/>
          <p:nvPr/>
        </p:nvCxnSpPr>
        <p:spPr>
          <a:xfrm>
            <a:off x="267705" y="1506825"/>
            <a:ext cx="8659952" cy="0"/>
          </a:xfrm>
          <a:prstGeom prst="line">
            <a:avLst/>
          </a:prstGeom>
          <a:ln>
            <a:solidFill>
              <a:srgbClr val="FF66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84058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55D0D60-F56F-084D-AC9F-E11C3A0E2BE0}" type="datetime1">
              <a:rPr lang="en-US" smtClean="0"/>
              <a:t>8/4/22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6313668-E756-4AF5-8027-6D071A299BAF}" type="slidenum">
              <a:rPr lang="en-US" smtClean="0"/>
              <a:pPr/>
              <a:t>‹#›</a:t>
            </a:fld>
            <a:endParaRPr lang="en-US"/>
          </a:p>
        </p:txBody>
      </p:sp>
      <p:cxnSp>
        <p:nvCxnSpPr>
          <p:cNvPr id="10" name="Straight Connector 9"/>
          <p:cNvCxnSpPr/>
          <p:nvPr/>
        </p:nvCxnSpPr>
        <p:spPr>
          <a:xfrm>
            <a:off x="267705" y="1475700"/>
            <a:ext cx="8659952" cy="0"/>
          </a:xfrm>
          <a:prstGeom prst="line">
            <a:avLst/>
          </a:prstGeom>
          <a:ln>
            <a:solidFill>
              <a:srgbClr val="FF66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696772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3A02032-C93C-C542-B6F6-C443661070C8}" type="datetime1">
              <a:rPr lang="en-US" smtClean="0"/>
              <a:t>8/4/22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6313668-E756-4AF5-8027-6D071A299BAF}" type="slidenum">
              <a:rPr lang="en-US" smtClean="0"/>
              <a:pPr/>
              <a:t>‹#›</a:t>
            </a:fld>
            <a:endParaRPr lang="en-US"/>
          </a:p>
        </p:txBody>
      </p:sp>
      <p:cxnSp>
        <p:nvCxnSpPr>
          <p:cNvPr id="6" name="Straight Connector 5"/>
          <p:cNvCxnSpPr/>
          <p:nvPr/>
        </p:nvCxnSpPr>
        <p:spPr>
          <a:xfrm>
            <a:off x="267705" y="1506825"/>
            <a:ext cx="8659952" cy="0"/>
          </a:xfrm>
          <a:prstGeom prst="line">
            <a:avLst/>
          </a:prstGeom>
          <a:ln>
            <a:solidFill>
              <a:srgbClr val="FF66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63746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159123-249B-9945-8FB3-A079D412AB4B}" type="datetime1">
              <a:rPr lang="en-US" smtClean="0"/>
              <a:t>8/4/22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6313668-E756-4AF5-8027-6D071A299BAF}" type="slidenum">
              <a:rPr lang="en-US" smtClean="0"/>
              <a:pPr/>
              <a:t>‹#›</a:t>
            </a:fld>
            <a:endParaRPr lang="en-US"/>
          </a:p>
        </p:txBody>
      </p:sp>
    </p:spTree>
    <p:extLst>
      <p:ext uri="{BB962C8B-B14F-4D97-AF65-F5344CB8AC3E}">
        <p14:creationId xmlns:p14="http://schemas.microsoft.com/office/powerpoint/2010/main" val="590130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ACD871-0DF5-4E4E-8C08-820B1719AA46}" type="datetime1">
              <a:rPr lang="en-US" smtClean="0"/>
              <a:t>8/4/22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313668-E756-4AF5-8027-6D071A299BAF}" type="slidenum">
              <a:rPr lang="en-US" smtClean="0"/>
              <a:pPr/>
              <a:t>‹#›</a:t>
            </a:fld>
            <a:endParaRPr lang="en-US"/>
          </a:p>
        </p:txBody>
      </p:sp>
    </p:spTree>
    <p:extLst>
      <p:ext uri="{BB962C8B-B14F-4D97-AF65-F5344CB8AC3E}">
        <p14:creationId xmlns:p14="http://schemas.microsoft.com/office/powerpoint/2010/main" val="27755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F3A4494-1980-994D-B8D2-F9E0E2530C72}" type="datetime1">
              <a:rPr lang="en-US" smtClean="0"/>
              <a:t>8/4/22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6313668-E756-4AF5-8027-6D071A299BAF}" type="slidenum">
              <a:rPr lang="en-US" smtClean="0"/>
              <a:pPr/>
              <a:t>‹#›</a:t>
            </a:fld>
            <a:endParaRPr lang="en-US"/>
          </a:p>
        </p:txBody>
      </p:sp>
    </p:spTree>
    <p:extLst>
      <p:ext uri="{BB962C8B-B14F-4D97-AF65-F5344CB8AC3E}">
        <p14:creationId xmlns:p14="http://schemas.microsoft.com/office/powerpoint/2010/main" val="1889474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ED2A99-3FCB-3140-8939-10D24D9F1A7B}" type="datetime1">
              <a:rPr lang="en-US" smtClean="0"/>
              <a:t>8/4/22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313668-E756-4AF5-8027-6D071A299BAF}" type="slidenum">
              <a:rPr lang="en-US" smtClean="0"/>
              <a:pPr/>
              <a:t>‹#›</a:t>
            </a:fld>
            <a:endParaRPr lang="en-US"/>
          </a:p>
        </p:txBody>
      </p:sp>
    </p:spTree>
    <p:extLst>
      <p:ext uri="{BB962C8B-B14F-4D97-AF65-F5344CB8AC3E}">
        <p14:creationId xmlns:p14="http://schemas.microsoft.com/office/powerpoint/2010/main" val="3161878337"/>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1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solidFill>
          <a:latin typeface="+mn-lt"/>
          <a:ea typeface="+mn-ea"/>
          <a:cs typeface="+mn-cs"/>
        </a:defRPr>
      </a:lvl3pPr>
      <a:lvl4pPr marL="1600200" indent="-228600" algn="l" defTabSz="457200" rtl="0" eaLnBrk="1" latinLnBrk="0" hangingPunct="1">
        <a:spcBef>
          <a:spcPct val="20000"/>
        </a:spcBef>
        <a:buFont typeface="Arial"/>
        <a:buNone/>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mailto:james.stine@okstate.edu" TargetMode="Externa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youtube.com/user/jlstine/" TargetMode="External"/><Relationship Id="rId2" Type="http://schemas.openxmlformats.org/officeDocument/2006/relationships/hyperlink" Target="http://vcag.ecen.okstate.edu/wiki"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Calma" TargetMode="External"/><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Computervision" TargetMode="External"/><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hyperlink" Target="http://www.opencircuitdesign.com/" TargetMode="Externa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85800" y="1981200"/>
            <a:ext cx="7772400" cy="1362075"/>
          </a:xfrm>
        </p:spPr>
        <p:txBody>
          <a:bodyPr>
            <a:noAutofit/>
          </a:bodyPr>
          <a:lstStyle/>
          <a:p>
            <a:pPr algn="ctr"/>
            <a:r>
              <a:rPr lang="en-US" b="0" dirty="0"/>
              <a:t>Magic INTRO and cheat</a:t>
            </a:r>
            <a:endParaRPr lang="en-US" sz="2000" b="0" i="1" dirty="0"/>
          </a:p>
        </p:txBody>
      </p:sp>
      <p:sp>
        <p:nvSpPr>
          <p:cNvPr id="4" name="Text Placeholder 3"/>
          <p:cNvSpPr>
            <a:spLocks noGrp="1"/>
          </p:cNvSpPr>
          <p:nvPr>
            <p:ph type="body" idx="1"/>
          </p:nvPr>
        </p:nvSpPr>
        <p:spPr>
          <a:xfrm>
            <a:off x="685800" y="3505200"/>
            <a:ext cx="7772400" cy="2971800"/>
          </a:xfrm>
        </p:spPr>
        <p:txBody>
          <a:bodyPr>
            <a:normAutofit/>
          </a:bodyPr>
          <a:lstStyle/>
          <a:p>
            <a:pPr algn="ctr"/>
            <a:endParaRPr lang="en-US" dirty="0">
              <a:solidFill>
                <a:srgbClr val="000000"/>
              </a:solidFill>
            </a:endParaRPr>
          </a:p>
          <a:p>
            <a:pPr algn="ctr"/>
            <a:r>
              <a:rPr lang="en-US" dirty="0">
                <a:solidFill>
                  <a:srgbClr val="000000"/>
                </a:solidFill>
              </a:rPr>
              <a:t>James E. Stine, Jr.</a:t>
            </a:r>
          </a:p>
          <a:p>
            <a:pPr algn="ctr"/>
            <a:r>
              <a:rPr lang="en-US" dirty="0">
                <a:solidFill>
                  <a:srgbClr val="000000"/>
                </a:solidFill>
              </a:rPr>
              <a:t>Edward </a:t>
            </a:r>
            <a:r>
              <a:rPr lang="en-US" dirty="0" err="1">
                <a:solidFill>
                  <a:srgbClr val="000000"/>
                </a:solidFill>
              </a:rPr>
              <a:t>Joullian</a:t>
            </a:r>
            <a:r>
              <a:rPr lang="en-US">
                <a:solidFill>
                  <a:srgbClr val="000000"/>
                </a:solidFill>
              </a:rPr>
              <a:t> Endowed Chair in Engineering </a:t>
            </a:r>
          </a:p>
          <a:p>
            <a:pPr algn="ctr"/>
            <a:r>
              <a:rPr lang="en-US">
                <a:solidFill>
                  <a:srgbClr val="000000"/>
                </a:solidFill>
              </a:rPr>
              <a:t>Oklahoma </a:t>
            </a:r>
            <a:r>
              <a:rPr lang="en-US" dirty="0">
                <a:solidFill>
                  <a:srgbClr val="000000"/>
                </a:solidFill>
              </a:rPr>
              <a:t>State University</a:t>
            </a:r>
          </a:p>
          <a:p>
            <a:pPr algn="ctr"/>
            <a:r>
              <a:rPr lang="en-US" dirty="0">
                <a:solidFill>
                  <a:srgbClr val="000000"/>
                </a:solidFill>
              </a:rPr>
              <a:t>Electrical and Computer Engineering Department</a:t>
            </a:r>
          </a:p>
          <a:p>
            <a:pPr algn="ctr"/>
            <a:r>
              <a:rPr lang="en-US" dirty="0">
                <a:solidFill>
                  <a:srgbClr val="000000"/>
                </a:solidFill>
              </a:rPr>
              <a:t>Stillwater, OK 74078 USA </a:t>
            </a:r>
          </a:p>
          <a:p>
            <a:pPr algn="ctr"/>
            <a:r>
              <a:rPr lang="en-US" dirty="0">
                <a:solidFill>
                  <a:srgbClr val="000000"/>
                </a:solidFill>
                <a:hlinkClick r:id="rId2"/>
              </a:rPr>
              <a:t>james.stine@okstate.edu</a:t>
            </a:r>
          </a:p>
          <a:p>
            <a:endParaRPr lang="en-US" dirty="0"/>
          </a:p>
        </p:txBody>
      </p:sp>
      <p:pic>
        <p:nvPicPr>
          <p:cNvPr id="6" name="Picture 5">
            <a:extLst>
              <a:ext uri="{FF2B5EF4-FFF2-40B4-BE49-F238E27FC236}">
                <a16:creationId xmlns:a16="http://schemas.microsoft.com/office/drawing/2014/main" id="{726F2A80-C3FB-644B-974C-6C5AD555D1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381000"/>
            <a:ext cx="2070100" cy="10668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Commands</a:t>
            </a:r>
          </a:p>
        </p:txBody>
      </p:sp>
      <p:sp>
        <p:nvSpPr>
          <p:cNvPr id="5" name="Content Placeholder 4"/>
          <p:cNvSpPr>
            <a:spLocks noGrp="1"/>
          </p:cNvSpPr>
          <p:nvPr>
            <p:ph idx="1"/>
          </p:nvPr>
        </p:nvSpPr>
        <p:spPr/>
        <p:txBody>
          <a:bodyPr/>
          <a:lstStyle/>
          <a:p>
            <a:r>
              <a:rPr lang="en-US" dirty="0"/>
              <a:t>All error messages pertaining to the design are also displayed in this text window. </a:t>
            </a:r>
          </a:p>
          <a:p>
            <a:pPr lvl="1"/>
            <a:r>
              <a:rPr lang="en-US" dirty="0"/>
              <a:t>Always make sure you see the text window!</a:t>
            </a:r>
          </a:p>
          <a:p>
            <a:r>
              <a:rPr lang="en-US" dirty="0"/>
              <a:t>Commands can be done several ways</a:t>
            </a:r>
          </a:p>
          <a:p>
            <a:pPr lvl="1"/>
            <a:r>
              <a:rPr lang="en-US" dirty="0"/>
              <a:t>By pressing buttons on the mouse in either the graphics or text window. </a:t>
            </a:r>
          </a:p>
          <a:p>
            <a:pPr lvl="1"/>
            <a:r>
              <a:rPr lang="en-US" dirty="0"/>
              <a:t>By typing long commands on the keyboard, where </a:t>
            </a:r>
            <a:r>
              <a:rPr lang="en-US" b="1" dirty="0"/>
              <a:t>long commands</a:t>
            </a:r>
            <a:r>
              <a:rPr lang="en-US" dirty="0"/>
              <a:t> are preceded by a colon "</a:t>
            </a:r>
            <a:r>
              <a:rPr lang="en-US" b="1" dirty="0"/>
              <a:t>:</a:t>
            </a:r>
            <a:r>
              <a:rPr lang="en-US" dirty="0"/>
              <a:t>". </a:t>
            </a:r>
          </a:p>
          <a:p>
            <a:pPr lvl="1"/>
            <a:r>
              <a:rPr lang="en-US" dirty="0"/>
              <a:t>By typing single-character macros on the keyboard.</a:t>
            </a:r>
          </a:p>
          <a:p>
            <a:pPr lvl="1"/>
            <a:endParaRPr lang="en-US" dirty="0"/>
          </a:p>
        </p:txBody>
      </p:sp>
    </p:spTree>
    <p:extLst>
      <p:ext uri="{BB962C8B-B14F-4D97-AF65-F5344CB8AC3E}">
        <p14:creationId xmlns:p14="http://schemas.microsoft.com/office/powerpoint/2010/main" val="25689326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Box</a:t>
            </a:r>
          </a:p>
        </p:txBody>
      </p:sp>
      <p:sp>
        <p:nvSpPr>
          <p:cNvPr id="5" name="Content Placeholder 4"/>
          <p:cNvSpPr>
            <a:spLocks noGrp="1"/>
          </p:cNvSpPr>
          <p:nvPr>
            <p:ph idx="1"/>
          </p:nvPr>
        </p:nvSpPr>
        <p:spPr/>
        <p:txBody>
          <a:bodyPr/>
          <a:lstStyle/>
          <a:p>
            <a:r>
              <a:rPr lang="en-US" dirty="0"/>
              <a:t>Grid is key and always make sure you are in BOX mode!</a:t>
            </a:r>
          </a:p>
          <a:p>
            <a:pPr lvl="1"/>
            <a:r>
              <a:rPr lang="en-US" dirty="0"/>
              <a:t>The BOX tool is the default tool and is indicated by a crosshair cursor. It is used to position a graphical outline box that layers can be painted and erased in. This is the tool used for all basic drawing tasks and is your layout workhorse. Use of the BOX tool is described below in the Basic drawing section and in more detail in the MAGIC Tutorial #1: </a:t>
            </a:r>
            <a:r>
              <a:rPr lang="en-US" i="1" dirty="0"/>
              <a:t>Getting Started</a:t>
            </a:r>
            <a:r>
              <a:rPr lang="en-US" dirty="0"/>
              <a:t>  and MAGIC Tutorial #2: </a:t>
            </a:r>
            <a:r>
              <a:rPr lang="en-US" i="1" dirty="0"/>
              <a:t>Basic Painting and Selection</a:t>
            </a:r>
            <a:r>
              <a:rPr lang="en-US" dirty="0"/>
              <a:t>.</a:t>
            </a:r>
          </a:p>
          <a:p>
            <a:r>
              <a:rPr lang="en-US" dirty="0"/>
              <a:t>:tool box</a:t>
            </a:r>
          </a:p>
          <a:p>
            <a:r>
              <a:rPr lang="en-US" dirty="0"/>
              <a:t>The SPACE bar is also enabled to cycle through each tool set (e.g., box).</a:t>
            </a:r>
          </a:p>
          <a:p>
            <a:pPr lvl="1"/>
            <a:r>
              <a:rPr lang="en-US" dirty="0"/>
              <a:t>Wiring</a:t>
            </a:r>
          </a:p>
          <a:p>
            <a:pPr lvl="1"/>
            <a:r>
              <a:rPr lang="en-US" dirty="0"/>
              <a:t>Netlist</a:t>
            </a:r>
          </a:p>
          <a:p>
            <a:pPr lvl="1"/>
            <a:r>
              <a:rPr lang="en-US" dirty="0"/>
              <a:t>Pick</a:t>
            </a:r>
          </a:p>
          <a:p>
            <a:pPr lvl="1"/>
            <a:r>
              <a:rPr lang="en-US" dirty="0">
                <a:solidFill>
                  <a:srgbClr val="F68D36"/>
                </a:solidFill>
              </a:rPr>
              <a:t>Box</a:t>
            </a:r>
          </a:p>
        </p:txBody>
      </p:sp>
    </p:spTree>
    <p:extLst>
      <p:ext uri="{BB962C8B-B14F-4D97-AF65-F5344CB8AC3E}">
        <p14:creationId xmlns:p14="http://schemas.microsoft.com/office/powerpoint/2010/main" val="969477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Useful Global Commands</a:t>
            </a:r>
          </a:p>
        </p:txBody>
      </p:sp>
      <p:sp>
        <p:nvSpPr>
          <p:cNvPr id="3" name="Content Placeholder 2"/>
          <p:cNvSpPr>
            <a:spLocks noGrp="1"/>
          </p:cNvSpPr>
          <p:nvPr>
            <p:ph idx="1"/>
          </p:nvPr>
        </p:nvSpPr>
        <p:spPr/>
        <p:txBody>
          <a:bodyPr>
            <a:normAutofit fontScale="85000" lnSpcReduction="20000"/>
          </a:bodyPr>
          <a:lstStyle/>
          <a:p>
            <a:r>
              <a:rPr lang="en-US" b="1" dirty="0"/>
              <a:t>:quit</a:t>
            </a:r>
            <a:r>
              <a:rPr lang="en-US" dirty="0"/>
              <a:t> quits MAGIC and exits to the shell. </a:t>
            </a:r>
          </a:p>
          <a:p>
            <a:r>
              <a:rPr lang="en-US" b="1" dirty="0"/>
              <a:t>:help</a:t>
            </a:r>
            <a:r>
              <a:rPr lang="en-US" dirty="0"/>
              <a:t> command prints out a brief description of all the commands or the specified command.</a:t>
            </a:r>
          </a:p>
          <a:p>
            <a:r>
              <a:rPr lang="en-US" b="1" dirty="0"/>
              <a:t>:load</a:t>
            </a:r>
            <a:r>
              <a:rPr lang="en-US" dirty="0"/>
              <a:t> circuit-name loads circuit-name into the window; if circuit-name doesn't exist, MAGIC creates a new empty circuit.</a:t>
            </a:r>
          </a:p>
          <a:p>
            <a:r>
              <a:rPr lang="en-US" b="1" dirty="0"/>
              <a:t>:save</a:t>
            </a:r>
            <a:r>
              <a:rPr lang="en-US" dirty="0"/>
              <a:t> circuit-name saves all the changes to the circuit.</a:t>
            </a:r>
          </a:p>
          <a:p>
            <a:r>
              <a:rPr lang="en-US" b="1" dirty="0"/>
              <a:t>:view</a:t>
            </a:r>
            <a:r>
              <a:rPr lang="en-US" dirty="0"/>
              <a:t> or </a:t>
            </a:r>
            <a:r>
              <a:rPr lang="en-US" b="1" dirty="0"/>
              <a:t>v</a:t>
            </a:r>
            <a:r>
              <a:rPr lang="en-US" dirty="0"/>
              <a:t> fills the active drawing window with everything painted thus far in the current design.</a:t>
            </a:r>
          </a:p>
          <a:p>
            <a:r>
              <a:rPr lang="en-US" b="1" dirty="0"/>
              <a:t>:f</a:t>
            </a:r>
            <a:r>
              <a:rPr lang="en-US" dirty="0"/>
              <a:t> or Select Cell highlights the whole area of your layout with a box.</a:t>
            </a:r>
          </a:p>
          <a:p>
            <a:r>
              <a:rPr lang="en-US" b="1" dirty="0"/>
              <a:t>:grid</a:t>
            </a:r>
            <a:r>
              <a:rPr lang="en-US" dirty="0"/>
              <a:t> or </a:t>
            </a:r>
            <a:r>
              <a:rPr lang="en-US" b="1" dirty="0"/>
              <a:t>g</a:t>
            </a:r>
            <a:r>
              <a:rPr lang="en-US" dirty="0"/>
              <a:t> toggles a visible screen grid in the layout area on or off. The grid is useful for lining up various cells, wires, and sections of a schematic. A grid of </a:t>
            </a:r>
            <a:r>
              <a:rPr lang="en-US" b="1" i="1" dirty="0"/>
              <a:t>n</a:t>
            </a:r>
            <a:r>
              <a:rPr lang="en-US" dirty="0"/>
              <a:t> lambda by </a:t>
            </a:r>
            <a:r>
              <a:rPr lang="en-US" b="1" i="1" dirty="0"/>
              <a:t>n</a:t>
            </a:r>
            <a:r>
              <a:rPr lang="en-US" dirty="0"/>
              <a:t> lambda can be displayed by entering the </a:t>
            </a:r>
            <a:r>
              <a:rPr lang="en-US" b="1" dirty="0"/>
              <a:t>:grid</a:t>
            </a:r>
            <a:r>
              <a:rPr lang="en-US" dirty="0"/>
              <a:t> </a:t>
            </a:r>
            <a:r>
              <a:rPr lang="en-US" b="1" dirty="0"/>
              <a:t>n</a:t>
            </a:r>
            <a:r>
              <a:rPr lang="en-US" dirty="0"/>
              <a:t> command. The </a:t>
            </a:r>
            <a:r>
              <a:rPr lang="en-US" b="1" dirty="0"/>
              <a:t>g</a:t>
            </a:r>
            <a:r>
              <a:rPr lang="en-US" dirty="0"/>
              <a:t> macro is useful shorthand.</a:t>
            </a:r>
          </a:p>
          <a:p>
            <a:pPr lvl="1"/>
            <a:r>
              <a:rPr lang="en-US" dirty="0"/>
              <a:t>If you do this by mistake, type </a:t>
            </a:r>
            <a:r>
              <a:rPr lang="en-US" b="1" dirty="0"/>
              <a:t>:grid off</a:t>
            </a:r>
          </a:p>
          <a:p>
            <a:r>
              <a:rPr lang="en-US" b="1" dirty="0"/>
              <a:t>:zoom</a:t>
            </a:r>
            <a:r>
              <a:rPr lang="en-US" dirty="0"/>
              <a:t> </a:t>
            </a:r>
            <a:r>
              <a:rPr lang="en-US" b="1" i="1" dirty="0"/>
              <a:t>amount</a:t>
            </a:r>
            <a:r>
              <a:rPr lang="en-US" dirty="0"/>
              <a:t> zooms in and out of the active window by a factor of amount, i.e. </a:t>
            </a:r>
            <a:r>
              <a:rPr lang="en-US" b="1" dirty="0"/>
              <a:t>:zoom 2</a:t>
            </a:r>
            <a:r>
              <a:rPr lang="en-US" dirty="0"/>
              <a:t> zooms in twice as much, and </a:t>
            </a:r>
            <a:r>
              <a:rPr lang="en-US" b="1" dirty="0"/>
              <a:t>:zoom 0.5</a:t>
            </a:r>
            <a:r>
              <a:rPr lang="en-US" dirty="0"/>
              <a:t> zooms out twice as much. The </a:t>
            </a:r>
            <a:r>
              <a:rPr lang="en-US" b="1" dirty="0"/>
              <a:t>z</a:t>
            </a:r>
            <a:r>
              <a:rPr lang="en-US" dirty="0"/>
              <a:t> (small z) macro zooms out to fit the box on the paint window. The </a:t>
            </a:r>
            <a:r>
              <a:rPr lang="en-US" b="1" dirty="0"/>
              <a:t>Z </a:t>
            </a:r>
            <a:r>
              <a:rPr lang="en-US" dirty="0"/>
              <a:t>(uppercase</a:t>
            </a:r>
            <a:r>
              <a:rPr lang="en-US" b="1" dirty="0"/>
              <a:t> Z</a:t>
            </a:r>
            <a:r>
              <a:rPr lang="en-US" dirty="0"/>
              <a:t>) macro zooms in the same as the "</a:t>
            </a:r>
            <a:r>
              <a:rPr lang="en-US" b="1" dirty="0"/>
              <a:t>:zoom 2</a:t>
            </a:r>
            <a:r>
              <a:rPr lang="en-US" dirty="0"/>
              <a:t>" command.</a:t>
            </a:r>
          </a:p>
          <a:p>
            <a:r>
              <a:rPr lang="en-US" b="1" dirty="0"/>
              <a:t>:macro</a:t>
            </a:r>
            <a:r>
              <a:rPr lang="en-US" dirty="0"/>
              <a:t> displays all current macros (</a:t>
            </a:r>
            <a:r>
              <a:rPr lang="en-US"/>
              <a:t>not useful)</a:t>
            </a:r>
            <a:endParaRPr lang="en-US" dirty="0"/>
          </a:p>
          <a:p>
            <a:endParaRPr lang="en-US" dirty="0"/>
          </a:p>
        </p:txBody>
      </p:sp>
    </p:spTree>
    <p:extLst>
      <p:ext uri="{BB962C8B-B14F-4D97-AF65-F5344CB8AC3E}">
        <p14:creationId xmlns:p14="http://schemas.microsoft.com/office/powerpoint/2010/main" val="3017139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Paint</a:t>
            </a:r>
          </a:p>
        </p:txBody>
      </p:sp>
      <p:sp>
        <p:nvSpPr>
          <p:cNvPr id="3" name="Content Placeholder 2"/>
          <p:cNvSpPr>
            <a:spLocks noGrp="1"/>
          </p:cNvSpPr>
          <p:nvPr>
            <p:ph idx="1"/>
          </p:nvPr>
        </p:nvSpPr>
        <p:spPr/>
        <p:txBody>
          <a:bodyPr/>
          <a:lstStyle/>
          <a:p>
            <a:r>
              <a:rPr lang="en-US" dirty="0"/>
              <a:t>The two basic layout operations are painting and erasing. They can be invoked using the </a:t>
            </a:r>
            <a:r>
              <a:rPr lang="en-US" b="1" dirty="0"/>
              <a:t>:paint</a:t>
            </a:r>
            <a:r>
              <a:rPr lang="en-US" dirty="0"/>
              <a:t> and </a:t>
            </a:r>
            <a:r>
              <a:rPr lang="en-US" b="1" dirty="0"/>
              <a:t>:erase</a:t>
            </a:r>
            <a:r>
              <a:rPr lang="en-US" dirty="0"/>
              <a:t> commands, or by using the mouse buttons.</a:t>
            </a:r>
          </a:p>
          <a:p>
            <a:pPr lvl="1"/>
            <a:r>
              <a:rPr lang="en-US" b="1" dirty="0"/>
              <a:t>:paint </a:t>
            </a:r>
            <a:r>
              <a:rPr lang="en-US" b="1" i="1" dirty="0"/>
              <a:t>layers</a:t>
            </a:r>
            <a:r>
              <a:rPr lang="en-US" dirty="0"/>
              <a:t> paints rectangular regions as specified by the box region in the graphical window.</a:t>
            </a:r>
          </a:p>
          <a:p>
            <a:pPr lvl="1"/>
            <a:r>
              <a:rPr lang="en-US" b="1" dirty="0"/>
              <a:t>:erase</a:t>
            </a:r>
            <a:r>
              <a:rPr lang="en-US" dirty="0"/>
              <a:t> </a:t>
            </a:r>
            <a:r>
              <a:rPr lang="en-US" b="1" i="1" dirty="0"/>
              <a:t>layers</a:t>
            </a:r>
            <a:r>
              <a:rPr lang="en-US" dirty="0"/>
              <a:t> deletes the specified layers from the region within the box.</a:t>
            </a:r>
          </a:p>
          <a:p>
            <a:r>
              <a:rPr lang="en-US" dirty="0"/>
              <a:t>The easiest way to paint and erase is with the mouse buttons! </a:t>
            </a:r>
          </a:p>
          <a:p>
            <a:endParaRPr lang="en-US" dirty="0"/>
          </a:p>
        </p:txBody>
      </p:sp>
    </p:spTree>
    <p:extLst>
      <p:ext uri="{BB962C8B-B14F-4D97-AF65-F5344CB8AC3E}">
        <p14:creationId xmlns:p14="http://schemas.microsoft.com/office/powerpoint/2010/main" val="23219171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 colors</a:t>
            </a:r>
          </a:p>
        </p:txBody>
      </p:sp>
      <p:sp>
        <p:nvSpPr>
          <p:cNvPr id="3" name="Content Placeholder 2"/>
          <p:cNvSpPr>
            <a:spLocks noGrp="1"/>
          </p:cNvSpPr>
          <p:nvPr>
            <p:ph idx="1"/>
          </p:nvPr>
        </p:nvSpPr>
        <p:spPr/>
        <p:txBody>
          <a:bodyPr/>
          <a:lstStyle/>
          <a:p>
            <a:r>
              <a:rPr lang="en-US" dirty="0" err="1"/>
              <a:t>Polysilicon</a:t>
            </a:r>
            <a:endParaRPr lang="en-US" dirty="0"/>
          </a:p>
          <a:p>
            <a:pPr lvl="1"/>
            <a:r>
              <a:rPr lang="en-US" dirty="0"/>
              <a:t>:paint poly</a:t>
            </a:r>
          </a:p>
          <a:p>
            <a:r>
              <a:rPr lang="en-US" dirty="0"/>
              <a:t>n+/p+</a:t>
            </a:r>
          </a:p>
          <a:p>
            <a:pPr lvl="1"/>
            <a:r>
              <a:rPr lang="en-US" dirty="0"/>
              <a:t>:paint </a:t>
            </a:r>
            <a:r>
              <a:rPr lang="en-US" dirty="0" err="1"/>
              <a:t>ndiff</a:t>
            </a:r>
            <a:r>
              <a:rPr lang="en-US" dirty="0"/>
              <a:t>/</a:t>
            </a:r>
            <a:r>
              <a:rPr lang="en-US" dirty="0" err="1"/>
              <a:t>pdiff</a:t>
            </a:r>
            <a:endParaRPr lang="en-US" dirty="0"/>
          </a:p>
          <a:p>
            <a:r>
              <a:rPr lang="en-US" dirty="0"/>
              <a:t>n/p-contact</a:t>
            </a:r>
          </a:p>
          <a:p>
            <a:pPr lvl="1"/>
            <a:r>
              <a:rPr lang="en-US" dirty="0"/>
              <a:t>:paint </a:t>
            </a:r>
            <a:r>
              <a:rPr lang="en-US" dirty="0" err="1"/>
              <a:t>ndc</a:t>
            </a:r>
            <a:r>
              <a:rPr lang="en-US" dirty="0"/>
              <a:t>/</a:t>
            </a:r>
            <a:r>
              <a:rPr lang="en-US" dirty="0" err="1"/>
              <a:t>pdc</a:t>
            </a:r>
            <a:endParaRPr lang="en-US" dirty="0"/>
          </a:p>
          <a:p>
            <a:r>
              <a:rPr lang="en-US" dirty="0"/>
              <a:t>Metal (according to layer!)</a:t>
            </a:r>
          </a:p>
          <a:p>
            <a:pPr lvl="1"/>
            <a:r>
              <a:rPr lang="en-US" dirty="0"/>
              <a:t>:paint m1</a:t>
            </a:r>
          </a:p>
          <a:p>
            <a:r>
              <a:rPr lang="en-US" dirty="0"/>
              <a:t>Contact to substrate (n/p)</a:t>
            </a:r>
          </a:p>
          <a:p>
            <a:pPr lvl="1"/>
            <a:r>
              <a:rPr lang="en-US" dirty="0"/>
              <a:t>:paint </a:t>
            </a:r>
            <a:r>
              <a:rPr lang="en-US" dirty="0" err="1"/>
              <a:t>nwc</a:t>
            </a:r>
            <a:r>
              <a:rPr lang="en-US" dirty="0"/>
              <a:t>/</a:t>
            </a:r>
            <a:r>
              <a:rPr lang="en-US" dirty="0" err="1"/>
              <a:t>pwc</a:t>
            </a:r>
            <a:endParaRPr lang="en-US" dirty="0"/>
          </a:p>
        </p:txBody>
      </p:sp>
      <p:pic>
        <p:nvPicPr>
          <p:cNvPr id="4" name="Picture 3" descr="Screen Shot 2013-09-09 at 3.01.0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7200" y="1524000"/>
            <a:ext cx="4013200" cy="4682967"/>
          </a:xfrm>
          <a:prstGeom prst="rect">
            <a:avLst/>
          </a:prstGeom>
        </p:spPr>
      </p:pic>
    </p:spTree>
    <p:extLst>
      <p:ext uri="{BB962C8B-B14F-4D97-AF65-F5344CB8AC3E}">
        <p14:creationId xmlns:p14="http://schemas.microsoft.com/office/powerpoint/2010/main" val="3531892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 Editing commands</a:t>
            </a:r>
          </a:p>
        </p:txBody>
      </p:sp>
      <p:sp>
        <p:nvSpPr>
          <p:cNvPr id="3" name="Content Placeholder 2"/>
          <p:cNvSpPr>
            <a:spLocks noGrp="1"/>
          </p:cNvSpPr>
          <p:nvPr>
            <p:ph idx="1"/>
          </p:nvPr>
        </p:nvSpPr>
        <p:spPr/>
        <p:txBody>
          <a:bodyPr>
            <a:normAutofit fontScale="85000" lnSpcReduction="20000"/>
          </a:bodyPr>
          <a:lstStyle/>
          <a:p>
            <a:r>
              <a:rPr lang="en-US" dirty="0"/>
              <a:t>This one will take time, but its so cool its worth mentioning over and over!</a:t>
            </a:r>
          </a:p>
          <a:p>
            <a:pPr lvl="1"/>
            <a:r>
              <a:rPr lang="en-US" dirty="0"/>
              <a:t>Place box over the area you want selected.</a:t>
            </a:r>
          </a:p>
          <a:p>
            <a:pPr lvl="1"/>
            <a:r>
              <a:rPr lang="en-US" dirty="0"/>
              <a:t>:select or “a” (macro)</a:t>
            </a:r>
          </a:p>
          <a:p>
            <a:pPr lvl="1"/>
            <a:r>
              <a:rPr lang="en-US" dirty="0"/>
              <a:t>QWER move by 1 lambda in different directions.</a:t>
            </a:r>
          </a:p>
          <a:p>
            <a:pPr lvl="2"/>
            <a:r>
              <a:rPr lang="en-US" dirty="0"/>
              <a:t>You need to get feel of movements</a:t>
            </a:r>
          </a:p>
          <a:p>
            <a:r>
              <a:rPr lang="en-US" dirty="0"/>
              <a:t>You can also copy and stretch stuff, but this is more difficult.</a:t>
            </a:r>
          </a:p>
          <a:p>
            <a:r>
              <a:rPr lang="en-US" dirty="0"/>
              <a:t>Don’t forget</a:t>
            </a:r>
          </a:p>
          <a:p>
            <a:pPr lvl="1"/>
            <a:r>
              <a:rPr lang="en-US" dirty="0"/>
              <a:t>:sideways</a:t>
            </a:r>
          </a:p>
          <a:p>
            <a:pPr lvl="1"/>
            <a:r>
              <a:rPr lang="en-US" dirty="0"/>
              <a:t>:clockwise</a:t>
            </a:r>
          </a:p>
          <a:p>
            <a:pPr lvl="1"/>
            <a:r>
              <a:rPr lang="en-US" dirty="0"/>
              <a:t>:</a:t>
            </a:r>
            <a:r>
              <a:rPr lang="en-US" dirty="0" err="1"/>
              <a:t>upsidedown</a:t>
            </a:r>
            <a:endParaRPr lang="en-US" dirty="0"/>
          </a:p>
          <a:p>
            <a:pPr lvl="1"/>
            <a:r>
              <a:rPr lang="en-US" dirty="0"/>
              <a:t>:delete (macro “d”)</a:t>
            </a:r>
          </a:p>
          <a:p>
            <a:pPr lvl="1"/>
            <a:r>
              <a:rPr lang="en-US" dirty="0"/>
              <a:t>:copy (macro “c”)</a:t>
            </a:r>
          </a:p>
          <a:p>
            <a:pPr lvl="1"/>
            <a:r>
              <a:rPr lang="en-US" dirty="0"/>
              <a:t>:erase</a:t>
            </a:r>
          </a:p>
          <a:p>
            <a:pPr lvl="1"/>
            <a:r>
              <a:rPr lang="en-US" dirty="0"/>
              <a:t>:undo (macro “u”)</a:t>
            </a:r>
          </a:p>
          <a:p>
            <a:pPr lvl="1"/>
            <a:r>
              <a:rPr lang="en-US" dirty="0"/>
              <a:t>:redo (macro “U”)</a:t>
            </a:r>
          </a:p>
          <a:p>
            <a:r>
              <a:rPr lang="en-US" dirty="0"/>
              <a:t>You can also use the “.” (dot) macro to repeat the last command</a:t>
            </a:r>
          </a:p>
        </p:txBody>
      </p:sp>
    </p:spTree>
    <p:extLst>
      <p:ext uri="{BB962C8B-B14F-4D97-AF65-F5344CB8AC3E}">
        <p14:creationId xmlns:p14="http://schemas.microsoft.com/office/powerpoint/2010/main" val="519670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Labels</a:t>
            </a:r>
          </a:p>
        </p:txBody>
      </p:sp>
      <p:sp>
        <p:nvSpPr>
          <p:cNvPr id="3" name="Content Placeholder 2"/>
          <p:cNvSpPr>
            <a:spLocks noGrp="1"/>
          </p:cNvSpPr>
          <p:nvPr>
            <p:ph idx="1"/>
          </p:nvPr>
        </p:nvSpPr>
        <p:spPr/>
        <p:txBody>
          <a:bodyPr/>
          <a:lstStyle/>
          <a:p>
            <a:r>
              <a:rPr lang="en-US" dirty="0"/>
              <a:t>Don’t forget to label your items (:label </a:t>
            </a:r>
            <a:r>
              <a:rPr lang="en-US" dirty="0" err="1"/>
              <a:t>labelname</a:t>
            </a:r>
            <a:r>
              <a:rPr lang="en-US" dirty="0"/>
              <a:t>)</a:t>
            </a:r>
          </a:p>
          <a:p>
            <a:r>
              <a:rPr lang="en-US" dirty="0"/>
              <a:t>where </a:t>
            </a:r>
            <a:r>
              <a:rPr lang="en-US" dirty="0" err="1"/>
              <a:t>labelname</a:t>
            </a:r>
            <a:r>
              <a:rPr lang="en-US" dirty="0"/>
              <a:t> can be any valid UNIX designation, but a good convention is to use labels that will correspond to circuit signals and make the layout more readable in a printout. </a:t>
            </a:r>
          </a:p>
          <a:p>
            <a:pPr lvl="1"/>
            <a:r>
              <a:rPr lang="en-US" dirty="0"/>
              <a:t>In particular, it is necessary to label the supply wires (nodes) as </a:t>
            </a:r>
            <a:r>
              <a:rPr lang="en-US" dirty="0" err="1"/>
              <a:t>Vdd</a:t>
            </a:r>
            <a:r>
              <a:rPr lang="en-US" dirty="0"/>
              <a:t>! and GND! typed exactly as indicated. The ! mark -  commonly known to programmers as "bang" - indicates that the node is global and spans the entire drawing. </a:t>
            </a:r>
          </a:p>
          <a:p>
            <a:pPr lvl="1"/>
            <a:r>
              <a:rPr lang="en-US" dirty="0"/>
              <a:t>Why one label is all caps and the other not is a matter of constant debate and dates back to some obscure historical origin that not even the finest of long-hair Internet hackers can agree on. </a:t>
            </a:r>
          </a:p>
        </p:txBody>
      </p:sp>
    </p:spTree>
    <p:extLst>
      <p:ext uri="{BB962C8B-B14F-4D97-AF65-F5344CB8AC3E}">
        <p14:creationId xmlns:p14="http://schemas.microsoft.com/office/powerpoint/2010/main" val="29060830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DRC</a:t>
            </a:r>
          </a:p>
        </p:txBody>
      </p:sp>
      <p:sp>
        <p:nvSpPr>
          <p:cNvPr id="3" name="Content Placeholder 2"/>
          <p:cNvSpPr>
            <a:spLocks noGrp="1"/>
          </p:cNvSpPr>
          <p:nvPr>
            <p:ph idx="1"/>
          </p:nvPr>
        </p:nvSpPr>
        <p:spPr/>
        <p:txBody>
          <a:bodyPr/>
          <a:lstStyle/>
          <a:p>
            <a:r>
              <a:rPr lang="en-US" dirty="0"/>
              <a:t>:</a:t>
            </a:r>
            <a:r>
              <a:rPr lang="en-US" dirty="0" err="1"/>
              <a:t>drc</a:t>
            </a:r>
            <a:r>
              <a:rPr lang="en-US" dirty="0"/>
              <a:t> why</a:t>
            </a:r>
          </a:p>
          <a:p>
            <a:r>
              <a:rPr lang="en-US" dirty="0"/>
              <a:t>Design Rule Checking is performed automatically in MAGIC and is one of its most powerful features. </a:t>
            </a:r>
          </a:p>
        </p:txBody>
      </p:sp>
      <p:pic>
        <p:nvPicPr>
          <p:cNvPr id="4" name="Picture 3" descr="Screen Shot 2013-09-09 at 2.52.5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2743200"/>
            <a:ext cx="5638800" cy="3991767"/>
          </a:xfrm>
          <a:prstGeom prst="rect">
            <a:avLst/>
          </a:prstGeom>
        </p:spPr>
      </p:pic>
      <p:cxnSp>
        <p:nvCxnSpPr>
          <p:cNvPr id="6" name="Straight Arrow Connector 5"/>
          <p:cNvCxnSpPr/>
          <p:nvPr/>
        </p:nvCxnSpPr>
        <p:spPr>
          <a:xfrm flipH="1">
            <a:off x="2362200" y="2819400"/>
            <a:ext cx="5181600" cy="29718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7391400" y="3124200"/>
            <a:ext cx="1600200" cy="923330"/>
          </a:xfrm>
          <a:prstGeom prst="rect">
            <a:avLst/>
          </a:prstGeom>
          <a:solidFill>
            <a:srgbClr val="FF6600"/>
          </a:solidFill>
          <a:ln>
            <a:solidFill>
              <a:schemeClr val="tx1"/>
            </a:solidFill>
          </a:ln>
        </p:spPr>
        <p:txBody>
          <a:bodyPr wrap="square" rtlCol="0">
            <a:spAutoFit/>
          </a:bodyPr>
          <a:lstStyle/>
          <a:p>
            <a:r>
              <a:rPr lang="en-US" dirty="0"/>
              <a:t>Technology stated when starting magic!</a:t>
            </a:r>
          </a:p>
        </p:txBody>
      </p:sp>
    </p:spTree>
    <p:extLst>
      <p:ext uri="{BB962C8B-B14F-4D97-AF65-F5344CB8AC3E}">
        <p14:creationId xmlns:p14="http://schemas.microsoft.com/office/powerpoint/2010/main" val="33437282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Magic takes time to learn, but its easy to learn.</a:t>
            </a:r>
          </a:p>
          <a:p>
            <a:r>
              <a:rPr lang="en-US" dirty="0"/>
              <a:t>Magic is also, unfortunately, a TIME SINK!</a:t>
            </a:r>
          </a:p>
          <a:p>
            <a:pPr lvl="1"/>
            <a:r>
              <a:rPr lang="en-US" dirty="0"/>
              <a:t>Don’t give into it – always have a stick diagram and use it to create your design!</a:t>
            </a:r>
          </a:p>
          <a:p>
            <a:pPr lvl="1"/>
            <a:r>
              <a:rPr lang="en-US" dirty="0"/>
              <a:t>Keep them in your lab notebook or some other place of storage.</a:t>
            </a:r>
          </a:p>
          <a:p>
            <a:r>
              <a:rPr lang="en-US" dirty="0"/>
              <a:t>Ask questions!</a:t>
            </a:r>
          </a:p>
          <a:p>
            <a:pPr lvl="1"/>
            <a:r>
              <a:rPr lang="en-US" dirty="0"/>
              <a:t>Piazza seems to be a great place for this!</a:t>
            </a:r>
          </a:p>
          <a:p>
            <a:r>
              <a:rPr lang="en-US" dirty="0"/>
              <a:t>Magic tutorial</a:t>
            </a:r>
          </a:p>
          <a:p>
            <a:pPr lvl="1"/>
            <a:r>
              <a:rPr lang="en-US" dirty="0">
                <a:hlinkClick r:id="rId2"/>
              </a:rPr>
              <a:t>http://vcag.ecen.okstate.edu/wiki</a:t>
            </a:r>
            <a:r>
              <a:rPr lang="en-US" dirty="0"/>
              <a:t> </a:t>
            </a:r>
          </a:p>
          <a:p>
            <a:r>
              <a:rPr lang="en-US" dirty="0"/>
              <a:t>YouTube channel</a:t>
            </a:r>
          </a:p>
          <a:p>
            <a:pPr lvl="1"/>
            <a:r>
              <a:rPr lang="en-US" dirty="0">
                <a:hlinkClick r:id="rId3"/>
              </a:rPr>
              <a:t>https://www.youtube.com/user/jlstine/</a:t>
            </a:r>
            <a:r>
              <a:rPr lang="en-US" dirty="0"/>
              <a:t> </a:t>
            </a:r>
          </a:p>
        </p:txBody>
      </p:sp>
    </p:spTree>
    <p:extLst>
      <p:ext uri="{BB962C8B-B14F-4D97-AF65-F5344CB8AC3E}">
        <p14:creationId xmlns:p14="http://schemas.microsoft.com/office/powerpoint/2010/main" val="2650075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912C86-FAE4-E74A-A35D-35279A6F5CCD}"/>
              </a:ext>
            </a:extLst>
          </p:cNvPr>
          <p:cNvSpPr>
            <a:spLocks noGrp="1"/>
          </p:cNvSpPr>
          <p:nvPr>
            <p:ph type="title"/>
          </p:nvPr>
        </p:nvSpPr>
        <p:spPr/>
        <p:txBody>
          <a:bodyPr/>
          <a:lstStyle/>
          <a:p>
            <a:r>
              <a:rPr lang="en-US" dirty="0"/>
              <a:t>Announcements</a:t>
            </a:r>
          </a:p>
        </p:txBody>
      </p:sp>
      <p:sp>
        <p:nvSpPr>
          <p:cNvPr id="5" name="Content Placeholder 4">
            <a:extLst>
              <a:ext uri="{FF2B5EF4-FFF2-40B4-BE49-F238E27FC236}">
                <a16:creationId xmlns:a16="http://schemas.microsoft.com/office/drawing/2014/main" id="{3A3D8EE5-1E2D-EE40-BF46-856401A68488}"/>
              </a:ext>
            </a:extLst>
          </p:cNvPr>
          <p:cNvSpPr>
            <a:spLocks noGrp="1"/>
          </p:cNvSpPr>
          <p:nvPr>
            <p:ph idx="1"/>
          </p:nvPr>
        </p:nvSpPr>
        <p:spPr/>
        <p:txBody>
          <a:bodyPr/>
          <a:lstStyle/>
          <a:p>
            <a:r>
              <a:rPr lang="en-US" dirty="0"/>
              <a:t>HW 2 is due soon, so make sure you get started.</a:t>
            </a:r>
          </a:p>
          <a:p>
            <a:r>
              <a:rPr lang="en-US" dirty="0"/>
              <a:t>If you have questions, please post them to piazza and do not send me E-mail.</a:t>
            </a:r>
          </a:p>
          <a:p>
            <a:pPr lvl="1"/>
            <a:r>
              <a:rPr lang="en-US" dirty="0"/>
              <a:t>It is not that I do not like your Emails – I actually like that you E-mail me, however, it has several benefits.</a:t>
            </a:r>
          </a:p>
          <a:p>
            <a:pPr lvl="1"/>
            <a:r>
              <a:rPr lang="en-US" dirty="0"/>
              <a:t>It will probably be answered faster as we have several TAs helping.</a:t>
            </a:r>
          </a:p>
          <a:p>
            <a:pPr lvl="1"/>
            <a:r>
              <a:rPr lang="en-US" dirty="0"/>
              <a:t>Other people can learn from your problems.</a:t>
            </a:r>
          </a:p>
          <a:p>
            <a:r>
              <a:rPr lang="en-US" dirty="0"/>
              <a:t>If you do not want to post to piazza, because your name will appear, you can always post anonymously.  </a:t>
            </a:r>
          </a:p>
          <a:p>
            <a:pPr lvl="1"/>
            <a:r>
              <a:rPr lang="en-US" dirty="0"/>
              <a:t>You can also post privately if you have a problem you only want me to see (again, you can also post privately so your name does not appear).</a:t>
            </a:r>
          </a:p>
        </p:txBody>
      </p:sp>
    </p:spTree>
    <p:extLst>
      <p:ext uri="{BB962C8B-B14F-4D97-AF65-F5344CB8AC3E}">
        <p14:creationId xmlns:p14="http://schemas.microsoft.com/office/powerpoint/2010/main" val="2348576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06755-9F15-6B40-95A6-BAE81AF16BA4}"/>
              </a:ext>
            </a:extLst>
          </p:cNvPr>
          <p:cNvSpPr>
            <a:spLocks noGrp="1"/>
          </p:cNvSpPr>
          <p:nvPr>
            <p:ph type="title"/>
          </p:nvPr>
        </p:nvSpPr>
        <p:spPr/>
        <p:txBody>
          <a:bodyPr/>
          <a:lstStyle/>
          <a:p>
            <a:r>
              <a:rPr lang="en-US" dirty="0"/>
              <a:t>Early VLSI system</a:t>
            </a:r>
          </a:p>
        </p:txBody>
      </p:sp>
      <p:pic>
        <p:nvPicPr>
          <p:cNvPr id="4" name="Picture 3">
            <a:extLst>
              <a:ext uri="{FF2B5EF4-FFF2-40B4-BE49-F238E27FC236}">
                <a16:creationId xmlns:a16="http://schemas.microsoft.com/office/drawing/2014/main" id="{1723959A-6A53-754C-9E39-A93DB6272E71}"/>
              </a:ext>
            </a:extLst>
          </p:cNvPr>
          <p:cNvPicPr>
            <a:picLocks noChangeAspect="1"/>
          </p:cNvPicPr>
          <p:nvPr/>
        </p:nvPicPr>
        <p:blipFill>
          <a:blip r:embed="rId2"/>
          <a:stretch>
            <a:fillRect/>
          </a:stretch>
        </p:blipFill>
        <p:spPr>
          <a:xfrm>
            <a:off x="457200" y="1752600"/>
            <a:ext cx="7772400" cy="4498962"/>
          </a:xfrm>
          <a:prstGeom prst="rect">
            <a:avLst/>
          </a:prstGeom>
        </p:spPr>
      </p:pic>
      <p:sp>
        <p:nvSpPr>
          <p:cNvPr id="3" name="TextBox 2">
            <a:extLst>
              <a:ext uri="{FF2B5EF4-FFF2-40B4-BE49-F238E27FC236}">
                <a16:creationId xmlns:a16="http://schemas.microsoft.com/office/drawing/2014/main" id="{39D07877-64D1-9742-9CBE-3249B6DB5F39}"/>
              </a:ext>
            </a:extLst>
          </p:cNvPr>
          <p:cNvSpPr txBox="1"/>
          <p:nvPr/>
        </p:nvSpPr>
        <p:spPr>
          <a:xfrm>
            <a:off x="3581400" y="6211389"/>
            <a:ext cx="4186980" cy="369332"/>
          </a:xfrm>
          <a:prstGeom prst="rect">
            <a:avLst/>
          </a:prstGeom>
          <a:noFill/>
        </p:spPr>
        <p:txBody>
          <a:bodyPr wrap="none" rtlCol="0">
            <a:spAutoFit/>
          </a:bodyPr>
          <a:lstStyle/>
          <a:p>
            <a:r>
              <a:rPr lang="en-US" dirty="0" err="1"/>
              <a:t>Calma</a:t>
            </a:r>
            <a:r>
              <a:rPr lang="en-US" dirty="0"/>
              <a:t> </a:t>
            </a:r>
            <a:r>
              <a:rPr lang="en-US" dirty="0">
                <a:sym typeface="Wingdings" pitchFamily="2" charset="2"/>
              </a:rPr>
              <a:t> Valid  Cadence Design Systems</a:t>
            </a:r>
            <a:endParaRPr lang="en-US" dirty="0"/>
          </a:p>
        </p:txBody>
      </p:sp>
      <p:sp>
        <p:nvSpPr>
          <p:cNvPr id="5" name="Rectangle 4">
            <a:extLst>
              <a:ext uri="{FF2B5EF4-FFF2-40B4-BE49-F238E27FC236}">
                <a16:creationId xmlns:a16="http://schemas.microsoft.com/office/drawing/2014/main" id="{23C0D223-62F6-5040-8C13-E0CB95E9150F}"/>
              </a:ext>
            </a:extLst>
          </p:cNvPr>
          <p:cNvSpPr/>
          <p:nvPr/>
        </p:nvSpPr>
        <p:spPr>
          <a:xfrm>
            <a:off x="5181600" y="1567934"/>
            <a:ext cx="3651449" cy="369332"/>
          </a:xfrm>
          <a:prstGeom prst="rect">
            <a:avLst/>
          </a:prstGeom>
        </p:spPr>
        <p:txBody>
          <a:bodyPr wrap="none">
            <a:spAutoFit/>
          </a:bodyPr>
          <a:lstStyle/>
          <a:p>
            <a:r>
              <a:rPr lang="en-US" dirty="0">
                <a:hlinkClick r:id="rId3"/>
              </a:rPr>
              <a:t>https://en.wikipedia.org/wiki/Calma</a:t>
            </a:r>
            <a:r>
              <a:rPr lang="en-US" dirty="0"/>
              <a:t> </a:t>
            </a:r>
          </a:p>
        </p:txBody>
      </p:sp>
      <p:pic>
        <p:nvPicPr>
          <p:cNvPr id="6" name="Picture 5">
            <a:extLst>
              <a:ext uri="{FF2B5EF4-FFF2-40B4-BE49-F238E27FC236}">
                <a16:creationId xmlns:a16="http://schemas.microsoft.com/office/drawing/2014/main" id="{EA3A6C4E-98E5-0543-9447-0D5CC8595AA1}"/>
              </a:ext>
            </a:extLst>
          </p:cNvPr>
          <p:cNvPicPr>
            <a:picLocks noChangeAspect="1"/>
          </p:cNvPicPr>
          <p:nvPr/>
        </p:nvPicPr>
        <p:blipFill>
          <a:blip r:embed="rId4"/>
          <a:stretch>
            <a:fillRect/>
          </a:stretch>
        </p:blipFill>
        <p:spPr>
          <a:xfrm>
            <a:off x="7315200" y="5213686"/>
            <a:ext cx="1298476" cy="956150"/>
          </a:xfrm>
          <a:prstGeom prst="rect">
            <a:avLst/>
          </a:prstGeom>
        </p:spPr>
      </p:pic>
    </p:spTree>
    <p:extLst>
      <p:ext uri="{BB962C8B-B14F-4D97-AF65-F5344CB8AC3E}">
        <p14:creationId xmlns:p14="http://schemas.microsoft.com/office/powerpoint/2010/main" val="3540782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06884-58F3-2E41-8D46-5FA13851FD5F}"/>
              </a:ext>
            </a:extLst>
          </p:cNvPr>
          <p:cNvSpPr>
            <a:spLocks noGrp="1"/>
          </p:cNvSpPr>
          <p:nvPr>
            <p:ph type="title"/>
          </p:nvPr>
        </p:nvSpPr>
        <p:spPr/>
        <p:txBody>
          <a:bodyPr/>
          <a:lstStyle/>
          <a:p>
            <a:r>
              <a:rPr lang="en-US" dirty="0"/>
              <a:t>Another Early VLSI System</a:t>
            </a:r>
          </a:p>
        </p:txBody>
      </p:sp>
      <p:pic>
        <p:nvPicPr>
          <p:cNvPr id="5" name="Picture 4">
            <a:extLst>
              <a:ext uri="{FF2B5EF4-FFF2-40B4-BE49-F238E27FC236}">
                <a16:creationId xmlns:a16="http://schemas.microsoft.com/office/drawing/2014/main" id="{AA76551F-191A-214E-8A39-3B6F6A995126}"/>
              </a:ext>
            </a:extLst>
          </p:cNvPr>
          <p:cNvPicPr>
            <a:picLocks noChangeAspect="1"/>
          </p:cNvPicPr>
          <p:nvPr/>
        </p:nvPicPr>
        <p:blipFill>
          <a:blip r:embed="rId2"/>
          <a:stretch>
            <a:fillRect/>
          </a:stretch>
        </p:blipFill>
        <p:spPr>
          <a:xfrm>
            <a:off x="1219200" y="1676400"/>
            <a:ext cx="6885653" cy="4743450"/>
          </a:xfrm>
          <a:prstGeom prst="rect">
            <a:avLst/>
          </a:prstGeom>
        </p:spPr>
      </p:pic>
    </p:spTree>
    <p:extLst>
      <p:ext uri="{BB962C8B-B14F-4D97-AF65-F5344CB8AC3E}">
        <p14:creationId xmlns:p14="http://schemas.microsoft.com/office/powerpoint/2010/main" val="26973518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F391C-8CCA-5740-9B29-78EC90D98E44}"/>
              </a:ext>
            </a:extLst>
          </p:cNvPr>
          <p:cNvSpPr>
            <a:spLocks noGrp="1"/>
          </p:cNvSpPr>
          <p:nvPr>
            <p:ph type="title"/>
          </p:nvPr>
        </p:nvSpPr>
        <p:spPr/>
        <p:txBody>
          <a:bodyPr/>
          <a:lstStyle/>
          <a:p>
            <a:r>
              <a:rPr lang="en-US" dirty="0"/>
              <a:t>Early VLSI System</a:t>
            </a:r>
          </a:p>
        </p:txBody>
      </p:sp>
      <p:pic>
        <p:nvPicPr>
          <p:cNvPr id="4" name="Picture 3">
            <a:extLst>
              <a:ext uri="{FF2B5EF4-FFF2-40B4-BE49-F238E27FC236}">
                <a16:creationId xmlns:a16="http://schemas.microsoft.com/office/drawing/2014/main" id="{F2E1C7DA-8E46-FE40-8B12-73C6C422FEBD}"/>
              </a:ext>
            </a:extLst>
          </p:cNvPr>
          <p:cNvPicPr>
            <a:picLocks noChangeAspect="1"/>
          </p:cNvPicPr>
          <p:nvPr/>
        </p:nvPicPr>
        <p:blipFill>
          <a:blip r:embed="rId2"/>
          <a:stretch>
            <a:fillRect/>
          </a:stretch>
        </p:blipFill>
        <p:spPr>
          <a:xfrm>
            <a:off x="990600" y="1676400"/>
            <a:ext cx="7391400" cy="5092675"/>
          </a:xfrm>
          <a:prstGeom prst="rect">
            <a:avLst/>
          </a:prstGeom>
        </p:spPr>
      </p:pic>
    </p:spTree>
    <p:extLst>
      <p:ext uri="{BB962C8B-B14F-4D97-AF65-F5344CB8AC3E}">
        <p14:creationId xmlns:p14="http://schemas.microsoft.com/office/powerpoint/2010/main" val="4208515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7A4E9-7E95-5047-9F0F-DF504F552450}"/>
              </a:ext>
            </a:extLst>
          </p:cNvPr>
          <p:cNvSpPr>
            <a:spLocks noGrp="1"/>
          </p:cNvSpPr>
          <p:nvPr>
            <p:ph type="title"/>
          </p:nvPr>
        </p:nvSpPr>
        <p:spPr/>
        <p:txBody>
          <a:bodyPr/>
          <a:lstStyle/>
          <a:p>
            <a:r>
              <a:rPr lang="en-US" dirty="0"/>
              <a:t>Using Early CAD Systems</a:t>
            </a:r>
          </a:p>
        </p:txBody>
      </p:sp>
      <p:pic>
        <p:nvPicPr>
          <p:cNvPr id="4" name="Picture 3">
            <a:extLst>
              <a:ext uri="{FF2B5EF4-FFF2-40B4-BE49-F238E27FC236}">
                <a16:creationId xmlns:a16="http://schemas.microsoft.com/office/drawing/2014/main" id="{A0D2461C-504C-2040-87B7-E8DDA2F34C95}"/>
              </a:ext>
            </a:extLst>
          </p:cNvPr>
          <p:cNvPicPr>
            <a:picLocks noChangeAspect="1"/>
          </p:cNvPicPr>
          <p:nvPr/>
        </p:nvPicPr>
        <p:blipFill>
          <a:blip r:embed="rId2"/>
          <a:stretch>
            <a:fillRect/>
          </a:stretch>
        </p:blipFill>
        <p:spPr>
          <a:xfrm>
            <a:off x="2895600" y="2133600"/>
            <a:ext cx="2794000" cy="3708400"/>
          </a:xfrm>
          <a:prstGeom prst="rect">
            <a:avLst/>
          </a:prstGeom>
        </p:spPr>
      </p:pic>
      <p:sp>
        <p:nvSpPr>
          <p:cNvPr id="5" name="Rectangle 4">
            <a:extLst>
              <a:ext uri="{FF2B5EF4-FFF2-40B4-BE49-F238E27FC236}">
                <a16:creationId xmlns:a16="http://schemas.microsoft.com/office/drawing/2014/main" id="{98DCE69E-7105-ED4D-AAAD-F789BF2448A6}"/>
              </a:ext>
            </a:extLst>
          </p:cNvPr>
          <p:cNvSpPr/>
          <p:nvPr/>
        </p:nvSpPr>
        <p:spPr>
          <a:xfrm>
            <a:off x="304800" y="6096000"/>
            <a:ext cx="4558364" cy="369332"/>
          </a:xfrm>
          <a:prstGeom prst="rect">
            <a:avLst/>
          </a:prstGeom>
        </p:spPr>
        <p:txBody>
          <a:bodyPr wrap="none">
            <a:spAutoFit/>
          </a:bodyPr>
          <a:lstStyle/>
          <a:p>
            <a:r>
              <a:rPr lang="en-US" dirty="0">
                <a:hlinkClick r:id="rId3"/>
              </a:rPr>
              <a:t>https://en.wikipedia.org/wiki/Computervision</a:t>
            </a:r>
            <a:r>
              <a:rPr lang="en-US" dirty="0"/>
              <a:t> </a:t>
            </a:r>
          </a:p>
        </p:txBody>
      </p:sp>
    </p:spTree>
    <p:extLst>
      <p:ext uri="{BB962C8B-B14F-4D97-AF65-F5344CB8AC3E}">
        <p14:creationId xmlns:p14="http://schemas.microsoft.com/office/powerpoint/2010/main" val="3282302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7CCFA-2F96-AA4C-A735-F0F0BE343856}"/>
              </a:ext>
            </a:extLst>
          </p:cNvPr>
          <p:cNvSpPr>
            <a:spLocks noGrp="1"/>
          </p:cNvSpPr>
          <p:nvPr>
            <p:ph type="title"/>
          </p:nvPr>
        </p:nvSpPr>
        <p:spPr/>
        <p:txBody>
          <a:bodyPr/>
          <a:lstStyle/>
          <a:p>
            <a:r>
              <a:rPr lang="en-US" dirty="0"/>
              <a:t>What changed?</a:t>
            </a:r>
          </a:p>
        </p:txBody>
      </p:sp>
      <p:sp>
        <p:nvSpPr>
          <p:cNvPr id="3" name="Content Placeholder 2">
            <a:extLst>
              <a:ext uri="{FF2B5EF4-FFF2-40B4-BE49-F238E27FC236}">
                <a16:creationId xmlns:a16="http://schemas.microsoft.com/office/drawing/2014/main" id="{9F39FCED-2229-E64B-B5C8-06CC566B8FB0}"/>
              </a:ext>
            </a:extLst>
          </p:cNvPr>
          <p:cNvSpPr>
            <a:spLocks noGrp="1"/>
          </p:cNvSpPr>
          <p:nvPr>
            <p:ph idx="1"/>
          </p:nvPr>
        </p:nvSpPr>
        <p:spPr>
          <a:xfrm>
            <a:off x="457200" y="1600200"/>
            <a:ext cx="6400800" cy="5029200"/>
          </a:xfrm>
        </p:spPr>
        <p:txBody>
          <a:bodyPr>
            <a:normAutofit fontScale="85000" lnSpcReduction="10000"/>
          </a:bodyPr>
          <a:lstStyle/>
          <a:p>
            <a:r>
              <a:rPr lang="en-US" dirty="0"/>
              <a:t>What changed was the invention of the PC.</a:t>
            </a:r>
          </a:p>
          <a:p>
            <a:pPr lvl="1"/>
            <a:r>
              <a:rPr lang="en-US" dirty="0"/>
              <a:t>Thank Ed Roberts!</a:t>
            </a:r>
          </a:p>
          <a:p>
            <a:pPr lvl="1"/>
            <a:r>
              <a:rPr lang="en-US" dirty="0"/>
              <a:t>It made it much easier and cheaper to run software for VLSI.</a:t>
            </a:r>
          </a:p>
          <a:p>
            <a:r>
              <a:rPr lang="en-US" dirty="0"/>
              <a:t>Open-source</a:t>
            </a:r>
          </a:p>
          <a:p>
            <a:pPr lvl="1"/>
            <a:r>
              <a:rPr lang="en-US" dirty="0"/>
              <a:t>Open-source software (i.e., software developed by a community of developers) helped to really develop debugged software.</a:t>
            </a:r>
          </a:p>
          <a:p>
            <a:pPr lvl="1"/>
            <a:r>
              <a:rPr lang="en-US" dirty="0"/>
              <a:t>It also allowed others to flush out problems.</a:t>
            </a:r>
          </a:p>
          <a:p>
            <a:r>
              <a:rPr lang="en-US" dirty="0"/>
              <a:t>Magic</a:t>
            </a:r>
          </a:p>
          <a:p>
            <a:pPr lvl="1"/>
            <a:r>
              <a:rPr lang="en-US" dirty="0"/>
              <a:t>Magic was originally written by John </a:t>
            </a:r>
            <a:r>
              <a:rPr lang="en-US" dirty="0" err="1"/>
              <a:t>Ousterhout</a:t>
            </a:r>
            <a:r>
              <a:rPr lang="en-US" dirty="0"/>
              <a:t> from UCB.</a:t>
            </a:r>
          </a:p>
          <a:p>
            <a:pPr lvl="1"/>
            <a:r>
              <a:rPr lang="en-US" dirty="0"/>
              <a:t>It languished around until probably mid 1980s when my friend Tim Edwards decided to take on revitalizing the software.</a:t>
            </a:r>
          </a:p>
          <a:p>
            <a:pPr lvl="1"/>
            <a:r>
              <a:rPr lang="en-US" dirty="0"/>
              <a:t>It goes through lots of revisions daily and is open-source.</a:t>
            </a:r>
          </a:p>
          <a:p>
            <a:pPr lvl="1"/>
            <a:r>
              <a:rPr lang="en-US" dirty="0">
                <a:hlinkClick r:id="rId2"/>
              </a:rPr>
              <a:t>http://www.opencircuitdesign.com</a:t>
            </a:r>
            <a:endParaRPr lang="en-US" dirty="0"/>
          </a:p>
          <a:p>
            <a:r>
              <a:rPr lang="en-US" dirty="0"/>
              <a:t>Linux</a:t>
            </a:r>
          </a:p>
          <a:p>
            <a:pPr lvl="1"/>
            <a:r>
              <a:rPr lang="en-US" dirty="0"/>
              <a:t>Linux also changed things by having a reliable Operating System (OS) that all can use (and that’s free and open-source!).</a:t>
            </a:r>
          </a:p>
          <a:p>
            <a:pPr lvl="1"/>
            <a:endParaRPr lang="en-US" dirty="0"/>
          </a:p>
        </p:txBody>
      </p:sp>
      <p:pic>
        <p:nvPicPr>
          <p:cNvPr id="4" name="Picture 3">
            <a:extLst>
              <a:ext uri="{FF2B5EF4-FFF2-40B4-BE49-F238E27FC236}">
                <a16:creationId xmlns:a16="http://schemas.microsoft.com/office/drawing/2014/main" id="{8E7AE80B-F75A-084D-9147-10C2211A6113}"/>
              </a:ext>
            </a:extLst>
          </p:cNvPr>
          <p:cNvPicPr>
            <a:picLocks noChangeAspect="1"/>
          </p:cNvPicPr>
          <p:nvPr/>
        </p:nvPicPr>
        <p:blipFill>
          <a:blip r:embed="rId3"/>
          <a:stretch>
            <a:fillRect/>
          </a:stretch>
        </p:blipFill>
        <p:spPr>
          <a:xfrm>
            <a:off x="7221639" y="1621118"/>
            <a:ext cx="1388961" cy="1793023"/>
          </a:xfrm>
          <a:prstGeom prst="rect">
            <a:avLst/>
          </a:prstGeom>
        </p:spPr>
      </p:pic>
      <p:pic>
        <p:nvPicPr>
          <p:cNvPr id="6" name="Picture 5">
            <a:extLst>
              <a:ext uri="{FF2B5EF4-FFF2-40B4-BE49-F238E27FC236}">
                <a16:creationId xmlns:a16="http://schemas.microsoft.com/office/drawing/2014/main" id="{CFB58EF6-5BEC-8F40-8016-33F8BD7C2D9A}"/>
              </a:ext>
            </a:extLst>
          </p:cNvPr>
          <p:cNvPicPr>
            <a:picLocks noChangeAspect="1"/>
          </p:cNvPicPr>
          <p:nvPr/>
        </p:nvPicPr>
        <p:blipFill>
          <a:blip r:embed="rId4"/>
          <a:stretch>
            <a:fillRect/>
          </a:stretch>
        </p:blipFill>
        <p:spPr>
          <a:xfrm>
            <a:off x="7239000" y="3962400"/>
            <a:ext cx="1288976" cy="1720850"/>
          </a:xfrm>
          <a:prstGeom prst="rect">
            <a:avLst/>
          </a:prstGeom>
        </p:spPr>
      </p:pic>
    </p:spTree>
    <p:extLst>
      <p:ext uri="{BB962C8B-B14F-4D97-AF65-F5344CB8AC3E}">
        <p14:creationId xmlns:p14="http://schemas.microsoft.com/office/powerpoint/2010/main" val="3594124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7AC2D-1354-A94A-BC6D-9B09BBD3B933}"/>
              </a:ext>
            </a:extLst>
          </p:cNvPr>
          <p:cNvSpPr>
            <a:spLocks noGrp="1"/>
          </p:cNvSpPr>
          <p:nvPr>
            <p:ph type="title"/>
          </p:nvPr>
        </p:nvSpPr>
        <p:spPr/>
        <p:txBody>
          <a:bodyPr/>
          <a:lstStyle/>
          <a:p>
            <a:r>
              <a:rPr lang="en-US" dirty="0"/>
              <a:t>Caveat Emptor</a:t>
            </a:r>
          </a:p>
        </p:txBody>
      </p:sp>
      <p:sp>
        <p:nvSpPr>
          <p:cNvPr id="3" name="Content Placeholder 2">
            <a:extLst>
              <a:ext uri="{FF2B5EF4-FFF2-40B4-BE49-F238E27FC236}">
                <a16:creationId xmlns:a16="http://schemas.microsoft.com/office/drawing/2014/main" id="{9D8247A5-EB48-C647-893F-857F7DF56CA7}"/>
              </a:ext>
            </a:extLst>
          </p:cNvPr>
          <p:cNvSpPr>
            <a:spLocks noGrp="1"/>
          </p:cNvSpPr>
          <p:nvPr>
            <p:ph idx="1"/>
          </p:nvPr>
        </p:nvSpPr>
        <p:spPr/>
        <p:txBody>
          <a:bodyPr/>
          <a:lstStyle/>
          <a:p>
            <a:r>
              <a:rPr lang="en-US" dirty="0"/>
              <a:t>Layout is essential in any fabrication process, but you should have a game plan starting out.</a:t>
            </a:r>
          </a:p>
          <a:p>
            <a:r>
              <a:rPr lang="en-US" dirty="0"/>
              <a:t>For Integrated Circuits and layout, a stick diagram to start out is essential.</a:t>
            </a:r>
          </a:p>
          <a:p>
            <a:pPr lvl="1"/>
            <a:r>
              <a:rPr lang="en-US" dirty="0"/>
              <a:t>Its even better if you have some idea of the sizes involved.</a:t>
            </a:r>
          </a:p>
          <a:p>
            <a:r>
              <a:rPr lang="en-US" dirty="0"/>
              <a:t>Always remember that </a:t>
            </a:r>
            <a:r>
              <a:rPr lang="en-US" dirty="0" err="1"/>
              <a:t>layoiut</a:t>
            </a:r>
            <a:r>
              <a:rPr lang="en-US" dirty="0"/>
              <a:t> is a time sink so having an idea where to go is important.</a:t>
            </a:r>
          </a:p>
          <a:p>
            <a:r>
              <a:rPr lang="en-US" dirty="0"/>
              <a:t>Scripts are essential in any EDA tool and using them really saves you time.</a:t>
            </a:r>
          </a:p>
          <a:p>
            <a:pPr lvl="1"/>
            <a:r>
              <a:rPr lang="en-US" dirty="0"/>
              <a:t>If you are not sure this is the way to do something, please ask.</a:t>
            </a:r>
          </a:p>
          <a:p>
            <a:pPr lvl="1"/>
            <a:r>
              <a:rPr lang="en-US" dirty="0"/>
              <a:t>Post on piazza!</a:t>
            </a:r>
          </a:p>
          <a:p>
            <a:pPr lvl="1"/>
            <a:r>
              <a:rPr lang="en-US" dirty="0"/>
              <a:t>Show a screen shot of your problem and issues!</a:t>
            </a:r>
          </a:p>
        </p:txBody>
      </p:sp>
    </p:spTree>
    <p:extLst>
      <p:ext uri="{BB962C8B-B14F-4D97-AF65-F5344CB8AC3E}">
        <p14:creationId xmlns:p14="http://schemas.microsoft.com/office/powerpoint/2010/main" val="3421142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B3439-DEDA-414E-B751-59AD6CBDB432}"/>
              </a:ext>
            </a:extLst>
          </p:cNvPr>
          <p:cNvSpPr>
            <a:spLocks noGrp="1"/>
          </p:cNvSpPr>
          <p:nvPr>
            <p:ph type="title"/>
          </p:nvPr>
        </p:nvSpPr>
        <p:spPr/>
        <p:txBody>
          <a:bodyPr/>
          <a:lstStyle/>
          <a:p>
            <a:r>
              <a:rPr lang="en-US" dirty="0"/>
              <a:t>Mouse</a:t>
            </a:r>
          </a:p>
        </p:txBody>
      </p:sp>
      <p:sp>
        <p:nvSpPr>
          <p:cNvPr id="3" name="Content Placeholder 2">
            <a:extLst>
              <a:ext uri="{FF2B5EF4-FFF2-40B4-BE49-F238E27FC236}">
                <a16:creationId xmlns:a16="http://schemas.microsoft.com/office/drawing/2014/main" id="{577FE56F-3AC3-5140-9261-3189827F0C62}"/>
              </a:ext>
            </a:extLst>
          </p:cNvPr>
          <p:cNvSpPr>
            <a:spLocks noGrp="1"/>
          </p:cNvSpPr>
          <p:nvPr>
            <p:ph idx="1"/>
          </p:nvPr>
        </p:nvSpPr>
        <p:spPr/>
        <p:txBody>
          <a:bodyPr/>
          <a:lstStyle/>
          <a:p>
            <a:r>
              <a:rPr lang="en-US" dirty="0"/>
              <a:t>Your mouse or puck is the key to any layout tool.</a:t>
            </a:r>
          </a:p>
          <a:p>
            <a:pPr lvl="1"/>
            <a:r>
              <a:rPr lang="en-US" dirty="0"/>
              <a:t>Get used to handling and using your mouse within magic.</a:t>
            </a:r>
          </a:p>
          <a:p>
            <a:r>
              <a:rPr lang="en-US" dirty="0">
                <a:solidFill>
                  <a:srgbClr val="00B0F0"/>
                </a:solidFill>
              </a:rPr>
              <a:t>Left Click</a:t>
            </a:r>
          </a:p>
          <a:p>
            <a:pPr lvl="1"/>
            <a:r>
              <a:rPr lang="en-US" dirty="0">
                <a:solidFill>
                  <a:srgbClr val="00B0F0"/>
                </a:solidFill>
              </a:rPr>
              <a:t>Lower left hand corner of rectangle</a:t>
            </a:r>
          </a:p>
          <a:p>
            <a:r>
              <a:rPr lang="en-US" dirty="0">
                <a:solidFill>
                  <a:srgbClr val="00B0F0"/>
                </a:solidFill>
              </a:rPr>
              <a:t>Right Click</a:t>
            </a:r>
          </a:p>
          <a:p>
            <a:pPr lvl="1"/>
            <a:r>
              <a:rPr lang="en-US" dirty="0">
                <a:solidFill>
                  <a:srgbClr val="00B0F0"/>
                </a:solidFill>
              </a:rPr>
              <a:t>Upper right hand corner of rectangle</a:t>
            </a:r>
          </a:p>
          <a:p>
            <a:r>
              <a:rPr lang="en-US" dirty="0"/>
              <a:t>Middle Click</a:t>
            </a:r>
          </a:p>
          <a:p>
            <a:pPr lvl="1"/>
            <a:r>
              <a:rPr lang="en-US" dirty="0"/>
              <a:t>Will paint inside the box what layer your mouse is over (trick and perhaps best understood later when you understanding more commands).</a:t>
            </a:r>
          </a:p>
          <a:p>
            <a:pPr lvl="1"/>
            <a:r>
              <a:rPr lang="en-US" dirty="0"/>
              <a:t>For example, if you move your mouse over poly and click the middle mouse button, it will paint poly in that box!</a:t>
            </a:r>
          </a:p>
        </p:txBody>
      </p:sp>
    </p:spTree>
    <p:extLst>
      <p:ext uri="{BB962C8B-B14F-4D97-AF65-F5344CB8AC3E}">
        <p14:creationId xmlns:p14="http://schemas.microsoft.com/office/powerpoint/2010/main" val="1217550952"/>
      </p:ext>
    </p:extLst>
  </p:cSld>
  <p:clrMapOvr>
    <a:masterClrMapping/>
  </p:clrMapOvr>
</p:sld>
</file>

<file path=ppt/theme/theme1.xml><?xml version="1.0" encoding="utf-8"?>
<a:theme xmlns:a="http://schemas.openxmlformats.org/drawingml/2006/main" name="osu_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8403</TotalTime>
  <Words>1493</Words>
  <Application>Microsoft Macintosh PowerPoint</Application>
  <PresentationFormat>On-screen Show (4:3)</PresentationFormat>
  <Paragraphs>136</Paragraphs>
  <Slides>18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osu_template</vt:lpstr>
      <vt:lpstr>Magic INTRO and cheat</vt:lpstr>
      <vt:lpstr>Announcements</vt:lpstr>
      <vt:lpstr>Early VLSI system</vt:lpstr>
      <vt:lpstr>Another Early VLSI System</vt:lpstr>
      <vt:lpstr>Early VLSI System</vt:lpstr>
      <vt:lpstr>Using Early CAD Systems</vt:lpstr>
      <vt:lpstr>What changed?</vt:lpstr>
      <vt:lpstr>Caveat Emptor</vt:lpstr>
      <vt:lpstr>Mouse</vt:lpstr>
      <vt:lpstr>Commands</vt:lpstr>
      <vt:lpstr>Box</vt:lpstr>
      <vt:lpstr>Useful Global Commands</vt:lpstr>
      <vt:lpstr>Paint</vt:lpstr>
      <vt:lpstr>Main colors</vt:lpstr>
      <vt:lpstr>Super Editing commands</vt:lpstr>
      <vt:lpstr>Labels</vt:lpstr>
      <vt:lpstr>DRC</vt:lpstr>
      <vt:lpstr>Summary</vt:lpstr>
    </vt:vector>
  </TitlesOfParts>
  <Manager/>
  <Company>Oklahoma State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Overview and MOS Transistors</dc:title>
  <dc:subject/>
  <dc:creator>James E. Stine, Jr.</dc:creator>
  <cp:keywords/>
  <dc:description/>
  <cp:lastModifiedBy>Stine, James</cp:lastModifiedBy>
  <cp:revision>2055</cp:revision>
  <cp:lastPrinted>2019-09-11T13:10:47Z</cp:lastPrinted>
  <dcterms:created xsi:type="dcterms:W3CDTF">2011-01-27T02:44:09Z</dcterms:created>
  <dcterms:modified xsi:type="dcterms:W3CDTF">2022-08-04T13:00:33Z</dcterms:modified>
  <cp:category/>
</cp:coreProperties>
</file>

<file path=docProps/thumbnail.jpeg>
</file>